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06" r:id="rId4"/>
    <p:sldId id="258" r:id="rId5"/>
    <p:sldId id="271" r:id="rId6"/>
    <p:sldId id="273" r:id="rId7"/>
    <p:sldId id="297" r:id="rId8"/>
    <p:sldId id="298" r:id="rId9"/>
    <p:sldId id="307" r:id="rId10"/>
    <p:sldId id="272" r:id="rId11"/>
    <p:sldId id="260" r:id="rId12"/>
    <p:sldId id="263" r:id="rId13"/>
    <p:sldId id="309" r:id="rId14"/>
    <p:sldId id="308" r:id="rId15"/>
    <p:sldId id="285" r:id="rId16"/>
    <p:sldId id="282" r:id="rId17"/>
    <p:sldId id="343" r:id="rId18"/>
    <p:sldId id="323" r:id="rId19"/>
    <p:sldId id="305" r:id="rId20"/>
    <p:sldId id="312" r:id="rId21"/>
    <p:sldId id="313" r:id="rId22"/>
    <p:sldId id="315" r:id="rId23"/>
    <p:sldId id="316" r:id="rId24"/>
    <p:sldId id="295" r:id="rId25"/>
    <p:sldId id="296" r:id="rId26"/>
    <p:sldId id="321" r:id="rId27"/>
    <p:sldId id="322" r:id="rId28"/>
    <p:sldId id="299" r:id="rId29"/>
    <p:sldId id="300" r:id="rId30"/>
    <p:sldId id="325" r:id="rId31"/>
    <p:sldId id="326" r:id="rId32"/>
    <p:sldId id="327" r:id="rId33"/>
    <p:sldId id="329" r:id="rId34"/>
    <p:sldId id="330" r:id="rId35"/>
    <p:sldId id="328" r:id="rId36"/>
    <p:sldId id="344" r:id="rId37"/>
    <p:sldId id="342" r:id="rId38"/>
    <p:sldId id="336" r:id="rId39"/>
    <p:sldId id="338" r:id="rId40"/>
    <p:sldId id="340" r:id="rId41"/>
    <p:sldId id="339" r:id="rId42"/>
    <p:sldId id="345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5ABC8-4E39-47F0-86FB-686426845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75170F4-6280-470E-A9F6-6EA41560E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603ADB-A66C-46AF-B923-984EEF9B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A890432-9A90-4809-9280-99110011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2002B5-12B0-4F60-99B1-ECB16C46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6792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1E1BF-F195-4497-82AC-8FE67B9D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401AFA6-764D-4E58-BE14-0EACAD07C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75D4E8-1B3B-45B0-B7E1-873E12BB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64E1F88-BCC3-4B99-9B69-0EC500E9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456DA0-6E7E-4869-A075-6FEE1319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594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430B12B-EFE7-4D79-9F78-1F0D95E0C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5A12334-21C5-449E-9E6C-C5199B004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F0CB70-2C3A-4F23-B111-860A325CE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BA2680-A50F-4342-98AA-C38AE4C6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8ED4E8-39E0-41D4-8226-9C8700C4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8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9DF0E-80C9-4ED9-A6CF-99D965D4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6D1B81-1D67-4D64-BD36-460BF1865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F47405-C3F3-4CFA-AB1C-2C09A32B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39F851-1088-4B7C-8854-64D2B084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2E43BB-9458-46A6-8FE6-72176A29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513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C8C1B-125E-4F4F-BA2D-E312FBE4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F82AC5-E3AA-40C4-BBA5-2AAFB6F80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74611CB-9D81-4F7A-B59C-708A1A35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10771E-BA3D-47FC-9867-D945E208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72C817-1E60-4290-9D3F-5ACAA93F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884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17E5F-20D7-416C-9A3B-D731AB09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AD7988-4C1A-4735-8725-E104FD6B4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AC79BF-0A7A-446E-A9DA-415B397E0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9BE428-CCC5-4035-A459-FC892671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F51FBAB-D199-4B17-8F00-FEB5DA151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913210C-60C6-4BD3-BEA6-68529556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713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08E7B-1075-4FDF-9739-99803EC5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467EAB-F23E-4A72-9ED3-DDB19EE5D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116291A-FB66-4D04-8A5C-2C71AC657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DF0E162-5B86-4D26-A4C5-7710F86C9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47670B5-2CF1-4B17-A20B-60483A31D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B8972B2-0B52-45C8-9C21-1BD3A261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149F2A5-1FE5-40A0-B6AD-4FCC9186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1FEB830-B45F-482B-BEBA-36A91E11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923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B1B96A-1A46-4B90-BA56-F8888B0F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5CC5A32-800C-49F6-9084-2D7BFBE7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4AF4A7-DC11-440B-ADEE-C57008FB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51337AA-30F6-4743-9F2A-8AC8402E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704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1A32B13-7C38-40F0-B6D4-908661BF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F0DF731-A865-4ECB-A9C9-9F0FF4CC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311C92-AF7A-4157-961F-8B4F1D03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516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5D06D-50CF-42BD-ABCF-45796ADF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F318AC-61FD-4D94-B395-7DB1B15A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0F6D30A-C516-45C2-A987-B8A1DB58D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D821EC-6C31-4E26-AF8C-DE6B88D4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D578F72-9E0E-417E-A487-828B2294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B38B58-EF64-4474-96A0-AA89F733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097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BC2A1-444A-40B9-8063-8F617FE2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5612A27-0B03-4B79-A648-366971CD8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3A54299-602E-4B49-9C13-B53194512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46EC33F-F709-4007-A52A-76C8BFE89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13B9F19-9FD1-4F43-95ED-67D41CCB6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638EBD-10F4-4BE4-8DF2-8CB56F34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335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C17CCDF-9469-4EC5-B680-8A896B55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318DB5-842B-439B-A8CE-75095CF0C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E92035-8113-4C87-A88B-AC4E97BAB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194FF-7386-481D-AFDE-C711D752DF4C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6B43300-2710-4096-AB1B-ED72A1DF8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5D4CAF-0BDA-431A-98D0-A8F8AE221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4FE9C-D5E6-4F42-9AC0-1A5B5A4BFCA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00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2F61D-A8ED-4DBA-AB02-5E61DEDC2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past </a:t>
            </a:r>
            <a:r>
              <a:rPr lang="nl-NL" dirty="0" err="1"/>
              <a:t>two</a:t>
            </a:r>
            <a:r>
              <a:rPr lang="nl-NL" dirty="0"/>
              <a:t> weeks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60D8EDB-2920-4805-BE03-D47F8DF098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4040453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2F3DA45-0279-4D73-BFBA-F000218A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7" y="280840"/>
            <a:ext cx="9449286" cy="611536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863CC49B-96E4-437C-B399-B6F2F27B2F3E}"/>
              </a:ext>
            </a:extLst>
          </p:cNvPr>
          <p:cNvSpPr/>
          <p:nvPr/>
        </p:nvSpPr>
        <p:spPr>
          <a:xfrm>
            <a:off x="2914153" y="291001"/>
            <a:ext cx="622852" cy="601183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5A514C61-62C0-46A2-93B6-3B99DDADD624}"/>
              </a:ext>
            </a:extLst>
          </p:cNvPr>
          <p:cNvSpPr/>
          <p:nvPr/>
        </p:nvSpPr>
        <p:spPr>
          <a:xfrm>
            <a:off x="2291301" y="301161"/>
            <a:ext cx="622852" cy="601183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A4B4B62-DE57-40CF-BFB6-4F770BB48B47}"/>
              </a:ext>
            </a:extLst>
          </p:cNvPr>
          <p:cNvSpPr txBox="1"/>
          <p:nvPr/>
        </p:nvSpPr>
        <p:spPr>
          <a:xfrm>
            <a:off x="9611360" y="1087120"/>
            <a:ext cx="226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Red shows </a:t>
            </a:r>
            <a:r>
              <a:rPr lang="nl-NL" dirty="0" err="1"/>
              <a:t>sum</a:t>
            </a:r>
            <a:r>
              <a:rPr lang="nl-NL" dirty="0"/>
              <a:t> of members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convection</a:t>
            </a:r>
            <a:r>
              <a:rPr lang="nl-NL" dirty="0"/>
              <a:t> (</a:t>
            </a:r>
            <a:r>
              <a:rPr lang="nl-NL" dirty="0" err="1"/>
              <a:t>Narrow</a:t>
            </a:r>
            <a:r>
              <a:rPr lang="nl-NL" dirty="0"/>
              <a:t> </a:t>
            </a:r>
            <a:r>
              <a:rPr lang="nl-NL" dirty="0" err="1"/>
              <a:t>definition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480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D609CA3-0B20-4549-847E-D9CD3BF7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561" y="517640"/>
            <a:ext cx="3845351" cy="582271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592B502-C9D4-4590-9B47-D5E65F4AEA85}"/>
              </a:ext>
            </a:extLst>
          </p:cNvPr>
          <p:cNvSpPr txBox="1"/>
          <p:nvPr/>
        </p:nvSpPr>
        <p:spPr>
          <a:xfrm>
            <a:off x="2033516" y="1330657"/>
            <a:ext cx="1392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Depth </a:t>
            </a:r>
            <a:r>
              <a:rPr lang="nl-NL" dirty="0" err="1"/>
              <a:t>Averaged</a:t>
            </a:r>
            <a:r>
              <a:rPr lang="nl-NL" dirty="0"/>
              <a:t> Flow </a:t>
            </a:r>
            <a:r>
              <a:rPr lang="nl-NL" dirty="0" err="1"/>
              <a:t>through</a:t>
            </a:r>
            <a:r>
              <a:rPr lang="nl-NL" dirty="0"/>
              <a:t> PITE</a:t>
            </a:r>
          </a:p>
          <a:p>
            <a:r>
              <a:rPr lang="nl-NL" dirty="0" err="1"/>
              <a:t>Anomaly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F2D5F08-4602-46D2-BF5C-148C48FB18A5}"/>
              </a:ext>
            </a:extLst>
          </p:cNvPr>
          <p:cNvSpPr txBox="1"/>
          <p:nvPr/>
        </p:nvSpPr>
        <p:spPr>
          <a:xfrm>
            <a:off x="2033516" y="4082955"/>
            <a:ext cx="1392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Bottom 100m Flow </a:t>
            </a:r>
            <a:r>
              <a:rPr lang="nl-NL" dirty="0" err="1"/>
              <a:t>through</a:t>
            </a:r>
            <a:r>
              <a:rPr lang="nl-NL" dirty="0"/>
              <a:t> PITE</a:t>
            </a:r>
          </a:p>
          <a:p>
            <a:r>
              <a:rPr lang="nl-NL" dirty="0" err="1"/>
              <a:t>Anomaly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359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C2B565A-0C55-4795-A1CE-5DB47A620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7" t="25208" r="54456" b="36458"/>
          <a:stretch/>
        </p:blipFill>
        <p:spPr>
          <a:xfrm>
            <a:off x="1214160" y="1073426"/>
            <a:ext cx="9763679" cy="471114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23BF0AE3-8DC5-42F6-98CC-EC919ED3834F}"/>
              </a:ext>
            </a:extLst>
          </p:cNvPr>
          <p:cNvSpPr txBox="1"/>
          <p:nvPr/>
        </p:nvSpPr>
        <p:spPr>
          <a:xfrm>
            <a:off x="2153478" y="228057"/>
            <a:ext cx="5261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PITE Ensemble </a:t>
            </a:r>
            <a:r>
              <a:rPr lang="nl-NL" dirty="0" err="1"/>
              <a:t>Mean</a:t>
            </a:r>
            <a:r>
              <a:rPr lang="nl-NL" dirty="0"/>
              <a:t> Flow </a:t>
            </a:r>
            <a:r>
              <a:rPr lang="nl-NL" dirty="0" err="1"/>
              <a:t>Determined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Strong </a:t>
            </a:r>
            <a:r>
              <a:rPr lang="nl-NL" dirty="0" err="1"/>
              <a:t>Convection</a:t>
            </a:r>
            <a:r>
              <a:rPr lang="nl-NL" dirty="0"/>
              <a:t> </a:t>
            </a:r>
            <a:r>
              <a:rPr lang="nl-NL" dirty="0" err="1"/>
              <a:t>Outflow</a:t>
            </a:r>
            <a:r>
              <a:rPr lang="nl-NL" dirty="0"/>
              <a:t>! (Wide </a:t>
            </a:r>
            <a:r>
              <a:rPr lang="nl-NL" dirty="0" err="1"/>
              <a:t>definition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04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4662-5138-439F-9724-B18442D7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Heat </a:t>
            </a:r>
            <a:r>
              <a:rPr lang="nl-NL" dirty="0" err="1"/>
              <a:t>Advection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3847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097743B6-CF62-46D2-A802-1EB5EA7F9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1" b="77922"/>
          <a:stretch/>
        </p:blipFill>
        <p:spPr>
          <a:xfrm>
            <a:off x="635620" y="799230"/>
            <a:ext cx="11214109" cy="136821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45A0EA4-D695-4D06-B818-7B98D7041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924"/>
          <a:stretch/>
        </p:blipFill>
        <p:spPr>
          <a:xfrm>
            <a:off x="635620" y="3094367"/>
            <a:ext cx="11214109" cy="126121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F2880A4-B5F4-4CD0-976E-063919A8FBAA}"/>
              </a:ext>
            </a:extLst>
          </p:cNvPr>
          <p:cNvSpPr txBox="1"/>
          <p:nvPr/>
        </p:nvSpPr>
        <p:spPr>
          <a:xfrm>
            <a:off x="2981951" y="281395"/>
            <a:ext cx="652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Barotropic</a:t>
            </a:r>
            <a:r>
              <a:rPr lang="nl-NL" dirty="0"/>
              <a:t>’ Depth </a:t>
            </a:r>
            <a:r>
              <a:rPr lang="nl-NL" dirty="0" err="1"/>
              <a:t>Averaged</a:t>
            </a:r>
            <a:r>
              <a:rPr lang="nl-NL" dirty="0"/>
              <a:t>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Instantanious</a:t>
            </a:r>
            <a:r>
              <a:rPr lang="nl-NL" dirty="0"/>
              <a:t> wind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95CFDE7-5A53-40A1-A936-76BE5B7AC7E6}"/>
              </a:ext>
            </a:extLst>
          </p:cNvPr>
          <p:cNvSpPr txBox="1"/>
          <p:nvPr/>
        </p:nvSpPr>
        <p:spPr>
          <a:xfrm>
            <a:off x="2981951" y="2446238"/>
            <a:ext cx="652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Baroclinic</a:t>
            </a:r>
            <a:r>
              <a:rPr lang="nl-NL" dirty="0"/>
              <a:t>’ Bottom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Instantanious</a:t>
            </a:r>
            <a:r>
              <a:rPr lang="nl-NL" dirty="0"/>
              <a:t> wind</a:t>
            </a:r>
          </a:p>
        </p:txBody>
      </p:sp>
    </p:spTree>
    <p:extLst>
      <p:ext uri="{BB962C8B-B14F-4D97-AF65-F5344CB8AC3E}">
        <p14:creationId xmlns:p14="http://schemas.microsoft.com/office/powerpoint/2010/main" val="181170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2B003EF-B176-4E85-A702-5D8DC25B9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" t="-1162" b="78690"/>
          <a:stretch/>
        </p:blipFill>
        <p:spPr>
          <a:xfrm>
            <a:off x="829453" y="718930"/>
            <a:ext cx="10647679" cy="125501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77C3739-B456-4A5D-9CE1-BF9FBCD04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" t="329" r="-216" b="79238"/>
          <a:stretch/>
        </p:blipFill>
        <p:spPr>
          <a:xfrm>
            <a:off x="829453" y="4253747"/>
            <a:ext cx="10866599" cy="110308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1DD2DBB-A69D-40D4-90EC-78CA0B00E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" r="1" b="78446"/>
          <a:stretch/>
        </p:blipFill>
        <p:spPr>
          <a:xfrm>
            <a:off x="829453" y="2630904"/>
            <a:ext cx="10496046" cy="1103089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52F1808C-E2A3-47E5-AD8A-BD250084EC35}"/>
              </a:ext>
            </a:extLst>
          </p:cNvPr>
          <p:cNvSpPr txBox="1"/>
          <p:nvPr/>
        </p:nvSpPr>
        <p:spPr>
          <a:xfrm>
            <a:off x="2570480" y="281395"/>
            <a:ext cx="720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Barotropic</a:t>
            </a:r>
            <a:r>
              <a:rPr lang="nl-NL" dirty="0"/>
              <a:t>’ Depth </a:t>
            </a:r>
            <a:r>
              <a:rPr lang="nl-NL" dirty="0" err="1"/>
              <a:t>Averaged</a:t>
            </a:r>
            <a:r>
              <a:rPr lang="nl-NL" dirty="0"/>
              <a:t>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Amundsen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Heat Content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75B2058-DCD2-4F05-8B26-8E677E6D8F50}"/>
              </a:ext>
            </a:extLst>
          </p:cNvPr>
          <p:cNvSpPr txBox="1"/>
          <p:nvPr/>
        </p:nvSpPr>
        <p:spPr>
          <a:xfrm>
            <a:off x="3002028" y="2097453"/>
            <a:ext cx="691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Baroclinic</a:t>
            </a:r>
            <a:r>
              <a:rPr lang="nl-NL" dirty="0"/>
              <a:t>’ Bottom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Amundsen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Heat Content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953D17F-D0B5-4C93-BD3D-262DC8F57C1A}"/>
              </a:ext>
            </a:extLst>
          </p:cNvPr>
          <p:cNvSpPr txBox="1"/>
          <p:nvPr/>
        </p:nvSpPr>
        <p:spPr>
          <a:xfrm>
            <a:off x="2697228" y="3884415"/>
            <a:ext cx="735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Combined</a:t>
            </a:r>
            <a:r>
              <a:rPr lang="nl-NL" dirty="0"/>
              <a:t>’ Absolute Bottom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Amundsen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Heat Content</a:t>
            </a:r>
          </a:p>
        </p:txBody>
      </p:sp>
    </p:spTree>
    <p:extLst>
      <p:ext uri="{BB962C8B-B14F-4D97-AF65-F5344CB8AC3E}">
        <p14:creationId xmlns:p14="http://schemas.microsoft.com/office/powerpoint/2010/main" val="318497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B5C41-3585-4AB6-98AD-CD23E874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Subconclusion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Ensemble </a:t>
            </a:r>
            <a:r>
              <a:rPr lang="nl-NL" dirty="0" err="1"/>
              <a:t>Mean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D8189B-6BB4-47A0-8EA3-E6D5B241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Long term ensemble </a:t>
            </a:r>
            <a:r>
              <a:rPr lang="nl-NL" dirty="0" err="1"/>
              <a:t>mean</a:t>
            </a:r>
            <a:r>
              <a:rPr lang="nl-NL" dirty="0"/>
              <a:t> flow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roughly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exponentially</a:t>
            </a:r>
            <a:r>
              <a:rPr lang="nl-NL" dirty="0"/>
              <a:t> </a:t>
            </a:r>
            <a:r>
              <a:rPr lang="nl-NL" dirty="0" err="1"/>
              <a:t>weighted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of wind of 5 </a:t>
            </a:r>
            <a:r>
              <a:rPr lang="nl-NL" dirty="0" err="1"/>
              <a:t>yr</a:t>
            </a:r>
            <a:r>
              <a:rPr lang="nl-NL" dirty="0"/>
              <a:t>.</a:t>
            </a:r>
          </a:p>
          <a:p>
            <a:r>
              <a:rPr lang="nl-NL" dirty="0" err="1"/>
              <a:t>Baroclinic</a:t>
            </a:r>
            <a:r>
              <a:rPr lang="nl-NL" dirty="0"/>
              <a:t> response </a:t>
            </a:r>
            <a:r>
              <a:rPr lang="nl-NL" dirty="0" err="1"/>
              <a:t>directly</a:t>
            </a:r>
            <a:r>
              <a:rPr lang="nl-NL" dirty="0"/>
              <a:t> </a:t>
            </a:r>
            <a:r>
              <a:rPr lang="nl-NL" dirty="0" err="1"/>
              <a:t>governed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wind, but </a:t>
            </a:r>
            <a:r>
              <a:rPr lang="nl-NL" dirty="0" err="1"/>
              <a:t>interplay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long term </a:t>
            </a:r>
            <a:r>
              <a:rPr lang="nl-NL" dirty="0" err="1"/>
              <a:t>influenced</a:t>
            </a:r>
            <a:r>
              <a:rPr lang="nl-NL" dirty="0"/>
              <a:t> </a:t>
            </a:r>
            <a:r>
              <a:rPr lang="nl-NL" dirty="0" err="1"/>
              <a:t>surroundings</a:t>
            </a:r>
            <a:r>
              <a:rPr lang="nl-NL" dirty="0"/>
              <a:t>.</a:t>
            </a:r>
          </a:p>
          <a:p>
            <a:r>
              <a:rPr lang="nl-NL" dirty="0"/>
              <a:t>Heat </a:t>
            </a:r>
            <a:r>
              <a:rPr lang="nl-NL" dirty="0" err="1"/>
              <a:t>advection</a:t>
            </a:r>
            <a:r>
              <a:rPr lang="nl-NL" dirty="0"/>
              <a:t> is a bit </a:t>
            </a:r>
            <a:r>
              <a:rPr lang="nl-NL" dirty="0" err="1"/>
              <a:t>confusion</a:t>
            </a:r>
            <a:r>
              <a:rPr lang="nl-NL" dirty="0"/>
              <a:t>, but </a:t>
            </a:r>
            <a:r>
              <a:rPr lang="nl-NL" dirty="0" err="1"/>
              <a:t>combination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5174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D18A2-BA39-4C7E-A750-7E92D071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Steps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A6C6EA-F29C-4F1F-A71E-21E766858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Heat </a:t>
            </a:r>
            <a:r>
              <a:rPr lang="nl-NL" dirty="0" err="1"/>
              <a:t>Advection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: </a:t>
            </a:r>
            <a:r>
              <a:rPr lang="nl-NL" dirty="0" err="1"/>
              <a:t>recompute</a:t>
            </a:r>
            <a:r>
              <a:rPr lang="nl-NL" dirty="0"/>
              <a:t> it.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is most dominant?</a:t>
            </a:r>
            <a:br>
              <a:rPr lang="nl-NL" dirty="0"/>
            </a:br>
            <a:br>
              <a:rPr lang="nl-NL" dirty="0"/>
            </a:b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properly</a:t>
            </a:r>
            <a:r>
              <a:rPr lang="nl-NL" dirty="0"/>
              <a:t>?</a:t>
            </a:r>
            <a:br>
              <a:rPr lang="nl-NL" dirty="0"/>
            </a:br>
            <a:endParaRPr lang="nl-NL" dirty="0"/>
          </a:p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in </a:t>
            </a:r>
            <a:r>
              <a:rPr lang="nl-NL" dirty="0" err="1"/>
              <a:t>individual</a:t>
            </a:r>
            <a:r>
              <a:rPr lang="nl-NL" dirty="0"/>
              <a:t> members?</a:t>
            </a:r>
          </a:p>
          <a:p>
            <a:r>
              <a:rPr lang="nl-NL" dirty="0" err="1"/>
              <a:t>Composite</a:t>
            </a:r>
            <a:endParaRPr lang="nl-NL" dirty="0"/>
          </a:p>
          <a:p>
            <a:r>
              <a:rPr lang="nl-NL" dirty="0"/>
              <a:t>How is </a:t>
            </a:r>
            <a:r>
              <a:rPr lang="nl-NL" dirty="0" err="1"/>
              <a:t>convection</a:t>
            </a:r>
            <a:r>
              <a:rPr lang="nl-NL" dirty="0"/>
              <a:t> </a:t>
            </a:r>
            <a:r>
              <a:rPr lang="nl-NL" dirty="0" err="1"/>
              <a:t>caused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102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511AB-57A5-4549-B97A-45D4A2321F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Principal</a:t>
            </a:r>
            <a:r>
              <a:rPr lang="nl-NL" dirty="0"/>
              <a:t> Component Analysis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0B0EF13-5D1C-4338-81B2-7689D7800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For Ensemble </a:t>
            </a:r>
            <a:r>
              <a:rPr lang="nl-NL" dirty="0" err="1"/>
              <a:t>Mean</a:t>
            </a:r>
            <a:r>
              <a:rPr lang="nl-NL" dirty="0"/>
              <a:t>, </a:t>
            </a:r>
          </a:p>
          <a:p>
            <a:r>
              <a:rPr lang="nl-NL" dirty="0" err="1"/>
              <a:t>Internal</a:t>
            </a:r>
            <a:r>
              <a:rPr lang="nl-NL" dirty="0"/>
              <a:t> </a:t>
            </a:r>
            <a:r>
              <a:rPr lang="nl-NL" dirty="0" err="1"/>
              <a:t>Variability</a:t>
            </a:r>
            <a:r>
              <a:rPr lang="nl-NL" dirty="0"/>
              <a:t> (members – </a:t>
            </a:r>
            <a:r>
              <a:rPr lang="nl-NL" dirty="0" err="1"/>
              <a:t>mean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full ensemble</a:t>
            </a:r>
          </a:p>
        </p:txBody>
      </p:sp>
    </p:spTree>
    <p:extLst>
      <p:ext uri="{BB962C8B-B14F-4D97-AF65-F5344CB8AC3E}">
        <p14:creationId xmlns:p14="http://schemas.microsoft.com/office/powerpoint/2010/main" val="2980715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260-E474-4332-B167-E900094F9D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PCA of Ensemble </a:t>
            </a:r>
            <a:r>
              <a:rPr lang="nl-NL" dirty="0" err="1"/>
              <a:t>Mean</a:t>
            </a:r>
            <a:r>
              <a:rPr lang="nl-NL" dirty="0"/>
              <a:t> of </a:t>
            </a:r>
            <a:r>
              <a:rPr lang="nl-NL" dirty="0" err="1"/>
              <a:t>Amundsen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Temp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8EE94D-202C-450A-9FBB-1EA02D97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4" y="2105310"/>
            <a:ext cx="51911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5FCECE1-F3DF-43D2-8CA7-F679566DE787}"/>
              </a:ext>
            </a:extLst>
          </p:cNvPr>
          <p:cNvSpPr txBox="1"/>
          <p:nvPr/>
        </p:nvSpPr>
        <p:spPr>
          <a:xfrm>
            <a:off x="7480062" y="3429000"/>
            <a:ext cx="3074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First 10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roughly</a:t>
            </a:r>
            <a:r>
              <a:rPr lang="nl-NL" dirty="0"/>
              <a:t> 90 percent of </a:t>
            </a:r>
            <a:r>
              <a:rPr lang="nl-NL" dirty="0" err="1"/>
              <a:t>variance</a:t>
            </a:r>
            <a:r>
              <a:rPr lang="nl-NL" dirty="0"/>
              <a:t> (!)</a:t>
            </a:r>
          </a:p>
        </p:txBody>
      </p:sp>
    </p:spTree>
    <p:extLst>
      <p:ext uri="{BB962C8B-B14F-4D97-AF65-F5344CB8AC3E}">
        <p14:creationId xmlns:p14="http://schemas.microsoft.com/office/powerpoint/2010/main" val="22046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3B632-813B-42A0-88BD-D7FF1FA4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08A7E5D-20AF-453E-B0A3-47AC8E7D9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Velocity</a:t>
            </a:r>
            <a:r>
              <a:rPr lang="nl-NL" dirty="0"/>
              <a:t> in </a:t>
            </a:r>
            <a:r>
              <a:rPr lang="nl-NL" dirty="0" err="1"/>
              <a:t>trough</a:t>
            </a:r>
            <a:endParaRPr lang="nl-NL" dirty="0"/>
          </a:p>
          <a:p>
            <a:r>
              <a:rPr lang="nl-NL" dirty="0"/>
              <a:t>PCA Analysis</a:t>
            </a:r>
          </a:p>
          <a:p>
            <a:r>
              <a:rPr lang="nl-NL" dirty="0" err="1"/>
              <a:t>If</a:t>
            </a:r>
            <a:r>
              <a:rPr lang="nl-NL" dirty="0"/>
              <a:t> time: 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Overview</a:t>
            </a:r>
            <a:r>
              <a:rPr lang="nl-NL" dirty="0"/>
              <a:t> Plots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0627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1E4FCBC-C32D-4512-9DC6-A9E7C686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95" y="487680"/>
            <a:ext cx="8377405" cy="561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E9B76B79-FE34-40A9-8A45-05EE40168D8B}"/>
              </a:ext>
            </a:extLst>
          </p:cNvPr>
          <p:cNvSpPr/>
          <p:nvPr/>
        </p:nvSpPr>
        <p:spPr>
          <a:xfrm>
            <a:off x="3127505" y="3646363"/>
            <a:ext cx="634802" cy="8692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C75B036-2190-41A1-81C3-E7F4958ABADA}"/>
              </a:ext>
            </a:extLst>
          </p:cNvPr>
          <p:cNvSpPr/>
          <p:nvPr/>
        </p:nvSpPr>
        <p:spPr>
          <a:xfrm>
            <a:off x="2239249" y="3348868"/>
            <a:ext cx="634802" cy="8692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239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EC6F2905-BABC-4F4E-8D16-530A7709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DA388F3B-A906-4F41-A4BE-B8FA95BBE671}"/>
              </a:ext>
            </a:extLst>
          </p:cNvPr>
          <p:cNvSpPr/>
          <p:nvPr/>
        </p:nvSpPr>
        <p:spPr>
          <a:xfrm>
            <a:off x="3799840" y="3928533"/>
            <a:ext cx="1246293" cy="19680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29AB057-945E-4764-B781-5E521684D5BD}"/>
              </a:ext>
            </a:extLst>
          </p:cNvPr>
          <p:cNvSpPr txBox="1"/>
          <p:nvPr/>
        </p:nvSpPr>
        <p:spPr>
          <a:xfrm>
            <a:off x="10036629" y="50074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  <a:r>
              <a:rPr lang="nl-NL" dirty="0" err="1"/>
              <a:t>same</a:t>
            </a:r>
            <a:r>
              <a:rPr lang="nl-NL" dirty="0"/>
              <a:t> time as event</a:t>
            </a:r>
          </a:p>
        </p:txBody>
      </p:sp>
    </p:spTree>
    <p:extLst>
      <p:ext uri="{BB962C8B-B14F-4D97-AF65-F5344CB8AC3E}">
        <p14:creationId xmlns:p14="http://schemas.microsoft.com/office/powerpoint/2010/main" val="1871166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8F24081B-1E33-4624-91DD-8A54EFD6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CFBA7796-703E-4953-A168-0301A365A1EF}"/>
              </a:ext>
            </a:extLst>
          </p:cNvPr>
          <p:cNvSpPr txBox="1"/>
          <p:nvPr/>
        </p:nvSpPr>
        <p:spPr>
          <a:xfrm>
            <a:off x="10036629" y="50074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  <a:r>
              <a:rPr lang="nl-NL" dirty="0" err="1"/>
              <a:t>before</a:t>
            </a:r>
            <a:r>
              <a:rPr lang="nl-NL" dirty="0"/>
              <a:t> event</a:t>
            </a:r>
          </a:p>
        </p:txBody>
      </p:sp>
    </p:spTree>
    <p:extLst>
      <p:ext uri="{BB962C8B-B14F-4D97-AF65-F5344CB8AC3E}">
        <p14:creationId xmlns:p14="http://schemas.microsoft.com/office/powerpoint/2010/main" val="1074054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CA80EC6A-40DC-44E6-91C3-C75D9EDF2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AC0572F-24C6-4A0B-BE27-5A8608DEE048}"/>
              </a:ext>
            </a:extLst>
          </p:cNvPr>
          <p:cNvSpPr txBox="1"/>
          <p:nvPr/>
        </p:nvSpPr>
        <p:spPr>
          <a:xfrm>
            <a:off x="10036629" y="500743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  <a:r>
              <a:rPr lang="nl-NL" dirty="0" err="1"/>
              <a:t>after</a:t>
            </a:r>
            <a:r>
              <a:rPr lang="nl-NL" dirty="0"/>
              <a:t> event</a:t>
            </a:r>
          </a:p>
        </p:txBody>
      </p:sp>
    </p:spTree>
    <p:extLst>
      <p:ext uri="{BB962C8B-B14F-4D97-AF65-F5344CB8AC3E}">
        <p14:creationId xmlns:p14="http://schemas.microsoft.com/office/powerpoint/2010/main" val="653932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D5CAB-6FA8-4B2A-8130-2DDCB675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PCA of Ensemble </a:t>
            </a:r>
            <a:r>
              <a:rPr lang="nl-NL" dirty="0" err="1"/>
              <a:t>Mean</a:t>
            </a:r>
            <a:r>
              <a:rPr lang="nl-NL" dirty="0"/>
              <a:t> of </a:t>
            </a:r>
            <a:r>
              <a:rPr lang="nl-NL" dirty="0" err="1"/>
              <a:t>Cumulative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BC6675-4684-46A1-9D1B-4EEF23845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2039873"/>
            <a:ext cx="6261327" cy="445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515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68B0F8A-6A63-44D9-9654-39B8FB677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90076"/>
            <a:ext cx="958215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932EC77-231A-4122-B19F-ADCAC03316FF}"/>
              </a:ext>
            </a:extLst>
          </p:cNvPr>
          <p:cNvSpPr txBox="1"/>
          <p:nvPr/>
        </p:nvSpPr>
        <p:spPr>
          <a:xfrm>
            <a:off x="3635828" y="213119"/>
            <a:ext cx="523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Cumulative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</a:t>
            </a:r>
          </a:p>
        </p:txBody>
      </p:sp>
    </p:spTree>
    <p:extLst>
      <p:ext uri="{BB962C8B-B14F-4D97-AF65-F5344CB8AC3E}">
        <p14:creationId xmlns:p14="http://schemas.microsoft.com/office/powerpoint/2010/main" val="131833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ACFD028-71F1-4298-9B93-35D24FE81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0"/>
            <a:ext cx="7381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14A87253-450E-4443-80E9-617842F47E70}"/>
              </a:ext>
            </a:extLst>
          </p:cNvPr>
          <p:cNvSpPr txBox="1"/>
          <p:nvPr/>
        </p:nvSpPr>
        <p:spPr>
          <a:xfrm>
            <a:off x="10156372" y="315687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 err="1"/>
              <a:t>Lagging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event (?)!</a:t>
            </a:r>
          </a:p>
        </p:txBody>
      </p:sp>
    </p:spTree>
    <p:extLst>
      <p:ext uri="{BB962C8B-B14F-4D97-AF65-F5344CB8AC3E}">
        <p14:creationId xmlns:p14="http://schemas.microsoft.com/office/powerpoint/2010/main" val="31388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1E5E86F-7438-44AC-93F2-960EE938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0"/>
            <a:ext cx="7381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CDFA9E65-33ED-4EF0-8DB1-6D3D0FB98F92}"/>
              </a:ext>
            </a:extLst>
          </p:cNvPr>
          <p:cNvSpPr txBox="1"/>
          <p:nvPr/>
        </p:nvSpPr>
        <p:spPr>
          <a:xfrm>
            <a:off x="10156372" y="315687"/>
            <a:ext cx="129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 err="1"/>
              <a:t>Before</a:t>
            </a:r>
            <a:r>
              <a:rPr lang="nl-NL" dirty="0"/>
              <a:t> event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Visible</a:t>
            </a:r>
            <a:r>
              <a:rPr lang="nl-NL" dirty="0">
                <a:sym typeface="Wingdings" panose="05000000000000000000" pitchFamily="2" charset="2"/>
              </a:rPr>
              <a:t> in </a:t>
            </a:r>
            <a:r>
              <a:rPr lang="nl-NL" dirty="0" err="1">
                <a:sym typeface="Wingdings" panose="05000000000000000000" pitchFamily="2" charset="2"/>
              </a:rPr>
              <a:t>Composites</a:t>
            </a:r>
            <a:r>
              <a:rPr lang="nl-NL" dirty="0">
                <a:sym typeface="Wingdings" panose="05000000000000000000" pitchFamily="2" charset="2"/>
              </a:rPr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6948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FF00CC7-99EC-4106-B0A0-E633A7689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0"/>
            <a:ext cx="729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054EC72-D151-427D-AE67-B1B6E5A28FC6}"/>
              </a:ext>
            </a:extLst>
          </p:cNvPr>
          <p:cNvSpPr txBox="1"/>
          <p:nvPr/>
        </p:nvSpPr>
        <p:spPr>
          <a:xfrm>
            <a:off x="10156372" y="315687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 err="1"/>
              <a:t>before</a:t>
            </a:r>
            <a:r>
              <a:rPr lang="nl-NL" dirty="0"/>
              <a:t> event!</a:t>
            </a:r>
          </a:p>
        </p:txBody>
      </p:sp>
    </p:spTree>
    <p:extLst>
      <p:ext uri="{BB962C8B-B14F-4D97-AF65-F5344CB8AC3E}">
        <p14:creationId xmlns:p14="http://schemas.microsoft.com/office/powerpoint/2010/main" val="184202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5EF5FCE-3E54-4E1B-A061-887B9894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0"/>
            <a:ext cx="729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9ABA77E-96D1-4F42-8DBC-40FDA722F1A5}"/>
              </a:ext>
            </a:extLst>
          </p:cNvPr>
          <p:cNvSpPr txBox="1"/>
          <p:nvPr/>
        </p:nvSpPr>
        <p:spPr>
          <a:xfrm>
            <a:off x="10156372" y="315687"/>
            <a:ext cx="1295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/>
              <a:t>Same time as event.</a:t>
            </a:r>
          </a:p>
          <a:p>
            <a:endParaRPr lang="nl-NL" dirty="0"/>
          </a:p>
          <a:p>
            <a:r>
              <a:rPr lang="nl-NL" dirty="0" err="1"/>
              <a:t>Related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convection</a:t>
            </a:r>
            <a:r>
              <a:rPr lang="nl-NL" dirty="0"/>
              <a:t>? </a:t>
            </a:r>
          </a:p>
          <a:p>
            <a:endParaRPr lang="nl-NL" b="1" dirty="0"/>
          </a:p>
          <a:p>
            <a:r>
              <a:rPr lang="nl-NL" b="1" dirty="0" err="1"/>
              <a:t>Note</a:t>
            </a:r>
            <a:r>
              <a:rPr lang="nl-NL" b="1" dirty="0"/>
              <a:t>: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18077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DA8C9-1710-4D39-BF52-C2B9BF0C8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6600" dirty="0" err="1"/>
              <a:t>Velocity</a:t>
            </a:r>
            <a:endParaRPr lang="nl-NL" sz="6600" dirty="0"/>
          </a:p>
        </p:txBody>
      </p:sp>
    </p:spTree>
    <p:extLst>
      <p:ext uri="{BB962C8B-B14F-4D97-AF65-F5344CB8AC3E}">
        <p14:creationId xmlns:p14="http://schemas.microsoft.com/office/powerpoint/2010/main" val="3639145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FA6AB-3AB8-4973-BBA5-46BBE588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0" y="1238885"/>
            <a:ext cx="4772660" cy="3099435"/>
          </a:xfrm>
        </p:spPr>
        <p:txBody>
          <a:bodyPr>
            <a:normAutofit/>
          </a:bodyPr>
          <a:lstStyle/>
          <a:p>
            <a:r>
              <a:rPr lang="nl-NL" dirty="0" err="1"/>
              <a:t>Overview</a:t>
            </a:r>
            <a:r>
              <a:rPr lang="nl-NL" dirty="0"/>
              <a:t> Plots</a:t>
            </a:r>
            <a:br>
              <a:rPr lang="nl-NL" dirty="0"/>
            </a:br>
            <a:r>
              <a:rPr lang="nl-NL" dirty="0"/>
              <a:t>Member 6 in 1940s</a:t>
            </a:r>
          </a:p>
        </p:txBody>
      </p:sp>
    </p:spTree>
    <p:extLst>
      <p:ext uri="{BB962C8B-B14F-4D97-AF65-F5344CB8AC3E}">
        <p14:creationId xmlns:p14="http://schemas.microsoft.com/office/powerpoint/2010/main" val="1286019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0097413-6248-4203-A821-8B5B2E09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6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8A805F6-47D1-4682-9D06-5976061C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815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AD72454-CAD0-4830-8DED-096835CD5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68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306B4F33-F373-402F-9C43-103C0614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164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7A540EDF-DB37-4F3D-9938-CDD3E43B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51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F6EEC-4E34-4EC3-A07B-CE6869C0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11CC57-A3EB-4A52-95CD-1E49863A9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useful</a:t>
            </a:r>
            <a:r>
              <a:rPr lang="nl-NL" dirty="0"/>
              <a:t>?</a:t>
            </a:r>
          </a:p>
          <a:p>
            <a:r>
              <a:rPr lang="nl-NL" dirty="0"/>
              <a:t>General: </a:t>
            </a:r>
          </a:p>
          <a:p>
            <a:pPr marL="0" indent="0">
              <a:buNone/>
            </a:pP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keep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?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needed</a:t>
            </a:r>
            <a:r>
              <a:rPr lang="nl-NL" dirty="0"/>
              <a:t>?</a:t>
            </a:r>
            <a:br>
              <a:rPr lang="nl-NL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1623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560D-FDED-4BB1-8641-BCDB8999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20" y="2209165"/>
            <a:ext cx="5450840" cy="1219835"/>
          </a:xfrm>
        </p:spPr>
        <p:txBody>
          <a:bodyPr>
            <a:normAutofit fontScale="90000"/>
          </a:bodyPr>
          <a:lstStyle/>
          <a:p>
            <a:r>
              <a:rPr lang="nl-NL" dirty="0"/>
              <a:t>Bonus: </a:t>
            </a:r>
            <a:r>
              <a:rPr lang="nl-NL" dirty="0" err="1"/>
              <a:t>Overview</a:t>
            </a:r>
            <a:r>
              <a:rPr lang="nl-NL" dirty="0"/>
              <a:t> Plots</a:t>
            </a:r>
            <a:br>
              <a:rPr lang="nl-NL" dirty="0"/>
            </a:br>
            <a:r>
              <a:rPr lang="nl-NL" dirty="0"/>
              <a:t>Member 10 in 1970s</a:t>
            </a:r>
          </a:p>
        </p:txBody>
      </p:sp>
    </p:spTree>
    <p:extLst>
      <p:ext uri="{BB962C8B-B14F-4D97-AF65-F5344CB8AC3E}">
        <p14:creationId xmlns:p14="http://schemas.microsoft.com/office/powerpoint/2010/main" val="3978810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0BC88FFB-892D-4C45-9DFF-DA03F957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779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FA05C33-742D-4D2E-BE32-0BDAEFB2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39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E4B4E57-80FD-4975-B35B-D58BD8E0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033"/>
            <a:ext cx="11328400" cy="598696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21AFCAC-CD2A-4551-8DB6-8F9672A5CE5F}"/>
              </a:ext>
            </a:extLst>
          </p:cNvPr>
          <p:cNvSpPr txBox="1"/>
          <p:nvPr/>
        </p:nvSpPr>
        <p:spPr>
          <a:xfrm>
            <a:off x="5101115" y="4374351"/>
            <a:ext cx="571829" cy="9387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BRE:</a:t>
            </a:r>
          </a:p>
          <a:p>
            <a:r>
              <a:rPr lang="nl-NL" sz="1100" b="1" dirty="0">
                <a:solidFill>
                  <a:schemeClr val="bg1"/>
                </a:solidFill>
              </a:rPr>
              <a:t>Bear </a:t>
            </a:r>
            <a:r>
              <a:rPr lang="nl-NL" sz="1100" b="1" dirty="0" err="1">
                <a:solidFill>
                  <a:schemeClr val="bg1"/>
                </a:solidFill>
              </a:rPr>
              <a:t>Ridge</a:t>
            </a:r>
            <a:r>
              <a:rPr lang="nl-NL" sz="1100" b="1" dirty="0">
                <a:solidFill>
                  <a:schemeClr val="bg1"/>
                </a:solidFill>
              </a:rPr>
              <a:t> </a:t>
            </a:r>
          </a:p>
          <a:p>
            <a:r>
              <a:rPr lang="nl-NL" sz="1100" b="1" dirty="0">
                <a:solidFill>
                  <a:schemeClr val="bg1"/>
                </a:solidFill>
              </a:rPr>
              <a:t>East</a:t>
            </a:r>
          </a:p>
          <a:p>
            <a:endParaRPr lang="nl-NL" sz="1100" b="1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D566765-1316-4AB6-ACEE-CEC2CF703B56}"/>
              </a:ext>
            </a:extLst>
          </p:cNvPr>
          <p:cNvSpPr txBox="1"/>
          <p:nvPr/>
        </p:nvSpPr>
        <p:spPr>
          <a:xfrm>
            <a:off x="3918084" y="3392709"/>
            <a:ext cx="571828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BRW: Bear </a:t>
            </a:r>
            <a:r>
              <a:rPr lang="nl-NL" sz="1100" b="1" dirty="0" err="1">
                <a:solidFill>
                  <a:schemeClr val="bg1"/>
                </a:solidFill>
              </a:rPr>
              <a:t>Ridge</a:t>
            </a:r>
            <a:r>
              <a:rPr lang="nl-NL" sz="1100" b="1" dirty="0">
                <a:solidFill>
                  <a:schemeClr val="bg1"/>
                </a:solidFill>
              </a:rPr>
              <a:t> West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BC57880-1D91-4673-AB71-6A48B670FD5D}"/>
              </a:ext>
            </a:extLst>
          </p:cNvPr>
          <p:cNvSpPr txBox="1"/>
          <p:nvPr/>
        </p:nvSpPr>
        <p:spPr>
          <a:xfrm>
            <a:off x="4811036" y="2829421"/>
            <a:ext cx="87431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PITE:</a:t>
            </a:r>
          </a:p>
          <a:p>
            <a:r>
              <a:rPr lang="nl-NL" sz="1100" b="1" dirty="0">
                <a:solidFill>
                  <a:schemeClr val="bg1"/>
                </a:solidFill>
              </a:rPr>
              <a:t>Pine Island </a:t>
            </a:r>
            <a:r>
              <a:rPr lang="nl-NL" sz="1100" b="1" dirty="0" err="1">
                <a:solidFill>
                  <a:schemeClr val="bg1"/>
                </a:solidFill>
              </a:rPr>
              <a:t>Thwaites</a:t>
            </a:r>
            <a:r>
              <a:rPr lang="nl-NL" sz="1100" b="1" dirty="0">
                <a:solidFill>
                  <a:schemeClr val="bg1"/>
                </a:solidFill>
              </a:rPr>
              <a:t> East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610B867-98DA-4665-A8F7-CE06586C592C}"/>
              </a:ext>
            </a:extLst>
          </p:cNvPr>
          <p:cNvSpPr txBox="1"/>
          <p:nvPr/>
        </p:nvSpPr>
        <p:spPr>
          <a:xfrm>
            <a:off x="6050157" y="3864516"/>
            <a:ext cx="571828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Burke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7CE5195-A464-49DE-B959-886F3A95145E}"/>
              </a:ext>
            </a:extLst>
          </p:cNvPr>
          <p:cNvSpPr txBox="1"/>
          <p:nvPr/>
        </p:nvSpPr>
        <p:spPr>
          <a:xfrm>
            <a:off x="3539129" y="5256957"/>
            <a:ext cx="647830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 err="1">
                <a:solidFill>
                  <a:schemeClr val="bg1"/>
                </a:solidFill>
              </a:rPr>
              <a:t>Dotson</a:t>
            </a:r>
            <a:endParaRPr lang="nl-NL" sz="1100" b="1" dirty="0">
              <a:solidFill>
                <a:schemeClr val="bg1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66D3E60-4E0D-4F5F-9E51-8BA44BEC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9" y="-293941"/>
            <a:ext cx="9977120" cy="1578432"/>
          </a:xfrm>
        </p:spPr>
        <p:txBody>
          <a:bodyPr>
            <a:normAutofit/>
          </a:bodyPr>
          <a:lstStyle/>
          <a:p>
            <a:r>
              <a:rPr lang="nl-NL" dirty="0"/>
              <a:t>Method: </a:t>
            </a:r>
            <a:r>
              <a:rPr lang="nl-NL" dirty="0" err="1"/>
              <a:t>Barotropic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Baroclinic</a:t>
            </a:r>
            <a:r>
              <a:rPr lang="nl-NL" dirty="0"/>
              <a:t> Flow</a:t>
            </a:r>
          </a:p>
        </p:txBody>
      </p:sp>
    </p:spTree>
    <p:extLst>
      <p:ext uri="{BB962C8B-B14F-4D97-AF65-F5344CB8AC3E}">
        <p14:creationId xmlns:p14="http://schemas.microsoft.com/office/powerpoint/2010/main" val="3734496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42C0E332-5028-4D3E-95D4-ADB9C81C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88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016130A-97A7-47D4-BF6D-32F52A4EB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79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B9AF6-DAA2-4AB9-8C82-AE3A3408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Do: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DBF9C8-D65C-4B8C-99D8-59E22389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r>
              <a:rPr lang="nl-NL" dirty="0"/>
              <a:t>Alessandro’s conclusie checken: </a:t>
            </a:r>
            <a:br>
              <a:rPr lang="nl-NL" dirty="0"/>
            </a:br>
            <a:r>
              <a:rPr lang="nl-NL" dirty="0" err="1"/>
              <a:t>coherence</a:t>
            </a:r>
            <a:r>
              <a:rPr lang="nl-NL" dirty="0"/>
              <a:t> spectrum plots;</a:t>
            </a:r>
            <a:br>
              <a:rPr lang="nl-NL" dirty="0"/>
            </a:br>
            <a:r>
              <a:rPr lang="nl-NL" dirty="0"/>
              <a:t>zowel voor ensemble </a:t>
            </a:r>
            <a:r>
              <a:rPr lang="nl-NL" dirty="0" err="1"/>
              <a:t>mean</a:t>
            </a:r>
            <a:r>
              <a:rPr lang="nl-NL" dirty="0"/>
              <a:t> als voor members. (misschien ook voor verschillende periodes?)</a:t>
            </a:r>
          </a:p>
          <a:p>
            <a:r>
              <a:rPr lang="nl-NL" dirty="0"/>
              <a:t>Make a movie out of </a:t>
            </a:r>
            <a:r>
              <a:rPr lang="nl-NL" dirty="0" err="1"/>
              <a:t>EOFs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/>
              <a:t>- misschien ook maandelijks</a:t>
            </a:r>
            <a:br>
              <a:rPr lang="nl-NL" dirty="0"/>
            </a:br>
            <a:r>
              <a:rPr lang="nl-NL" dirty="0"/>
              <a:t>- misschien voor de </a:t>
            </a:r>
            <a:r>
              <a:rPr lang="nl-NL" dirty="0" err="1"/>
              <a:t>shelf</a:t>
            </a:r>
            <a:r>
              <a:rPr lang="nl-NL" dirty="0"/>
              <a:t> specifiek</a:t>
            </a:r>
            <a:br>
              <a:rPr lang="nl-NL" dirty="0"/>
            </a:br>
            <a:r>
              <a:rPr lang="nl-NL" dirty="0"/>
              <a:t>- misschien specifiek voor 1940s, 1970s en voor 1995s</a:t>
            </a:r>
          </a:p>
          <a:p>
            <a:r>
              <a:rPr lang="nl-NL" dirty="0" err="1"/>
              <a:t>Overview</a:t>
            </a:r>
            <a:r>
              <a:rPr lang="nl-NL" dirty="0"/>
              <a:t> plots:</a:t>
            </a:r>
            <a:br>
              <a:rPr lang="nl-NL" dirty="0"/>
            </a:br>
            <a:r>
              <a:rPr lang="nl-NL" dirty="0"/>
              <a:t>- maandelijks</a:t>
            </a:r>
            <a:br>
              <a:rPr lang="nl-NL" dirty="0"/>
            </a:br>
            <a:r>
              <a:rPr lang="nl-NL" dirty="0"/>
              <a:t>- cross </a:t>
            </a:r>
            <a:r>
              <a:rPr lang="nl-NL" dirty="0" err="1"/>
              <a:t>section</a:t>
            </a:r>
            <a:r>
              <a:rPr lang="nl-NL" dirty="0"/>
              <a:t> door </a:t>
            </a:r>
            <a:r>
              <a:rPr lang="nl-NL" dirty="0" err="1"/>
              <a:t>trough</a:t>
            </a:r>
            <a:br>
              <a:rPr lang="nl-NL" dirty="0"/>
            </a:br>
            <a:r>
              <a:rPr lang="nl-NL" dirty="0"/>
              <a:t>- misschien heat content </a:t>
            </a:r>
            <a:r>
              <a:rPr lang="nl-NL" dirty="0" err="1"/>
              <a:t>ipv</a:t>
            </a:r>
            <a:r>
              <a:rPr lang="nl-NL" dirty="0"/>
              <a:t> temperatuur?</a:t>
            </a:r>
            <a:br>
              <a:rPr lang="nl-NL" dirty="0"/>
            </a:br>
            <a:r>
              <a:rPr lang="nl-NL" dirty="0"/>
              <a:t>- ook voor </a:t>
            </a:r>
            <a:r>
              <a:rPr lang="nl-NL" dirty="0" err="1"/>
              <a:t>composites</a:t>
            </a:r>
            <a:r>
              <a:rPr lang="nl-NL" dirty="0"/>
              <a:t>?</a:t>
            </a:r>
          </a:p>
          <a:p>
            <a:r>
              <a:rPr lang="nl-NL" dirty="0"/>
              <a:t>Heat </a:t>
            </a:r>
            <a:r>
              <a:rPr lang="nl-NL" dirty="0" err="1"/>
              <a:t>advection</a:t>
            </a:r>
            <a:r>
              <a:rPr lang="nl-NL" dirty="0"/>
              <a:t> opnieuw (hoe gebruik je halve cellen? Of is dat al goed?)</a:t>
            </a:r>
          </a:p>
          <a:p>
            <a:r>
              <a:rPr lang="nl-NL" dirty="0"/>
              <a:t>Wat leidt tot </a:t>
            </a:r>
            <a:r>
              <a:rPr lang="nl-NL" dirty="0" err="1"/>
              <a:t>convection</a:t>
            </a:r>
            <a:r>
              <a:rPr lang="nl-NL" dirty="0"/>
              <a:t>?</a:t>
            </a:r>
            <a:br>
              <a:rPr lang="nl-NL" dirty="0"/>
            </a:br>
            <a:r>
              <a:rPr lang="nl-NL"/>
              <a:t>- Sea Ice en Wind</a:t>
            </a:r>
            <a:endParaRPr lang="nl-NL" dirty="0"/>
          </a:p>
          <a:p>
            <a:r>
              <a:rPr lang="nl-NL" dirty="0"/>
              <a:t>Back-up en code ordenen!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020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B32FA-026F-4B5F-B77F-4AEFC76A2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04152"/>
            <a:ext cx="3703320" cy="1578432"/>
          </a:xfrm>
        </p:spPr>
        <p:txBody>
          <a:bodyPr>
            <a:normAutofit fontScale="90000"/>
          </a:bodyPr>
          <a:lstStyle/>
          <a:p>
            <a:r>
              <a:rPr lang="nl-NL" dirty="0"/>
              <a:t>Context:</a:t>
            </a:r>
            <a:br>
              <a:rPr lang="nl-NL" dirty="0"/>
            </a:br>
            <a:r>
              <a:rPr lang="nl-NL" dirty="0"/>
              <a:t>Ensemble </a:t>
            </a:r>
            <a:r>
              <a:rPr lang="nl-NL" dirty="0" err="1"/>
              <a:t>Mean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Patterns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1A09795-DAA7-446D-B26A-6A5712D37308}"/>
              </a:ext>
            </a:extLst>
          </p:cNvPr>
          <p:cNvSpPr txBox="1"/>
          <p:nvPr/>
        </p:nvSpPr>
        <p:spPr>
          <a:xfrm>
            <a:off x="355600" y="1913711"/>
            <a:ext cx="54665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Two</a:t>
            </a:r>
            <a:r>
              <a:rPr lang="nl-NL" sz="2400" dirty="0"/>
              <a:t> types of responses </a:t>
            </a:r>
            <a:r>
              <a:rPr lang="nl-NL" sz="2400" dirty="0" err="1"/>
              <a:t>to</a:t>
            </a:r>
            <a:r>
              <a:rPr lang="nl-NL" sz="2400" dirty="0"/>
              <a:t> wind: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‘</a:t>
            </a:r>
            <a:r>
              <a:rPr lang="nl-NL" sz="2400" dirty="0" err="1"/>
              <a:t>Instantanious</a:t>
            </a:r>
            <a:r>
              <a:rPr lang="nl-NL" sz="2400" dirty="0"/>
              <a:t>’ (e.g. wind </a:t>
            </a:r>
            <a:r>
              <a:rPr lang="nl-NL" sz="2400" dirty="0" err="1"/>
              <a:t>to</a:t>
            </a:r>
            <a:r>
              <a:rPr lang="nl-NL" sz="2400" dirty="0"/>
              <a:t> ONI)</a:t>
            </a:r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‘</a:t>
            </a:r>
            <a:r>
              <a:rPr lang="nl-NL" sz="2400" dirty="0" err="1"/>
              <a:t>Integrated</a:t>
            </a:r>
            <a:r>
              <a:rPr lang="nl-NL" sz="2400" dirty="0"/>
              <a:t>’ (e.g. </a:t>
            </a:r>
            <a:r>
              <a:rPr lang="nl-NL" sz="2400" dirty="0" err="1"/>
              <a:t>exponentially</a:t>
            </a:r>
            <a:r>
              <a:rPr lang="nl-NL" sz="2400" dirty="0"/>
              <a:t> </a:t>
            </a:r>
            <a:r>
              <a:rPr lang="nl-NL" sz="2400" dirty="0" err="1"/>
              <a:t>weighted</a:t>
            </a:r>
            <a:r>
              <a:rPr lang="nl-NL" sz="2400" dirty="0"/>
              <a:t> wind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temperature</a:t>
            </a:r>
            <a:r>
              <a:rPr lang="nl-NL" sz="2400" dirty="0"/>
              <a:t>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5253879-AD99-4306-9EBF-358F9EC83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740400" y="114311"/>
            <a:ext cx="6096000" cy="6649698"/>
          </a:xfrm>
          <a:prstGeom prst="rect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D1AA1F98-67EA-41FA-873C-3FEA98F0F536}"/>
              </a:ext>
            </a:extLst>
          </p:cNvPr>
          <p:cNvSpPr/>
          <p:nvPr/>
        </p:nvSpPr>
        <p:spPr>
          <a:xfrm>
            <a:off x="7503602" y="5374640"/>
            <a:ext cx="583758" cy="8153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158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8962AD9-A5ED-4434-B04D-4679D755D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76" b="77751"/>
          <a:stretch/>
        </p:blipFill>
        <p:spPr>
          <a:xfrm>
            <a:off x="679700" y="1479306"/>
            <a:ext cx="11182084" cy="179324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DD1DF47-D0A7-4BFA-ACA1-01DECBAD5397}"/>
              </a:ext>
            </a:extLst>
          </p:cNvPr>
          <p:cNvSpPr txBox="1"/>
          <p:nvPr/>
        </p:nvSpPr>
        <p:spPr>
          <a:xfrm>
            <a:off x="2835277" y="1084429"/>
            <a:ext cx="652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Barotropic</a:t>
            </a:r>
            <a:r>
              <a:rPr lang="nl-NL" dirty="0"/>
              <a:t>’ Depth </a:t>
            </a:r>
            <a:r>
              <a:rPr lang="nl-NL" dirty="0" err="1"/>
              <a:t>Averaged</a:t>
            </a:r>
            <a:r>
              <a:rPr lang="nl-NL" dirty="0"/>
              <a:t> Flow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Exponentially</a:t>
            </a:r>
            <a:r>
              <a:rPr lang="nl-NL" dirty="0"/>
              <a:t> </a:t>
            </a:r>
            <a:r>
              <a:rPr lang="nl-NL" dirty="0" err="1"/>
              <a:t>Weighted</a:t>
            </a:r>
            <a:r>
              <a:rPr lang="nl-NL" dirty="0"/>
              <a:t> Wind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EC44771-549A-44EC-92D5-270BABAA3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146"/>
          <a:stretch/>
        </p:blipFill>
        <p:spPr>
          <a:xfrm>
            <a:off x="762001" y="4431508"/>
            <a:ext cx="10861040" cy="14104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9EE7617-027D-4AFE-A19F-ECEC4187880D}"/>
              </a:ext>
            </a:extLst>
          </p:cNvPr>
          <p:cNvSpPr txBox="1"/>
          <p:nvPr/>
        </p:nvSpPr>
        <p:spPr>
          <a:xfrm>
            <a:off x="2827139" y="3929703"/>
            <a:ext cx="7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Baroclinic</a:t>
            </a:r>
            <a:r>
              <a:rPr lang="nl-NL" dirty="0"/>
              <a:t>’ Bottom Flow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Wind: PITE </a:t>
            </a:r>
            <a:r>
              <a:rPr lang="nl-NL" dirty="0" err="1"/>
              <a:t>Instantanious</a:t>
            </a:r>
            <a:r>
              <a:rPr lang="nl-NL" dirty="0"/>
              <a:t> response</a:t>
            </a:r>
          </a:p>
        </p:txBody>
      </p:sp>
    </p:spTree>
    <p:extLst>
      <p:ext uri="{BB962C8B-B14F-4D97-AF65-F5344CB8AC3E}">
        <p14:creationId xmlns:p14="http://schemas.microsoft.com/office/powerpoint/2010/main" val="235817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C246EA6E-9131-4190-854D-8D56140FA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168"/>
            <a:ext cx="12192000" cy="435428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A982411-777F-473C-908A-60F8CE1BD073}"/>
              </a:ext>
            </a:extLst>
          </p:cNvPr>
          <p:cNvSpPr txBox="1"/>
          <p:nvPr/>
        </p:nvSpPr>
        <p:spPr>
          <a:xfrm>
            <a:off x="4488054" y="933546"/>
            <a:ext cx="321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Warm Events: </a:t>
            </a:r>
            <a:r>
              <a:rPr lang="nl-NL" dirty="0" err="1"/>
              <a:t>Barotropic</a:t>
            </a:r>
            <a:r>
              <a:rPr lang="nl-NL" dirty="0"/>
              <a:t> Flow</a:t>
            </a:r>
          </a:p>
        </p:txBody>
      </p:sp>
    </p:spTree>
    <p:extLst>
      <p:ext uri="{BB962C8B-B14F-4D97-AF65-F5344CB8AC3E}">
        <p14:creationId xmlns:p14="http://schemas.microsoft.com/office/powerpoint/2010/main" val="187679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40D4D759-D074-4751-AC55-4E3BA8754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3C22C7E-B600-4E8B-A0FA-D2FC3FA24FB7}"/>
              </a:ext>
            </a:extLst>
          </p:cNvPr>
          <p:cNvSpPr txBox="1"/>
          <p:nvPr/>
        </p:nvSpPr>
        <p:spPr>
          <a:xfrm>
            <a:off x="4488054" y="405226"/>
            <a:ext cx="321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Warm Events: </a:t>
            </a:r>
            <a:r>
              <a:rPr lang="nl-NL" dirty="0" err="1"/>
              <a:t>Baroclinic</a:t>
            </a:r>
            <a:r>
              <a:rPr lang="nl-NL" dirty="0"/>
              <a:t> Flow</a:t>
            </a:r>
          </a:p>
        </p:txBody>
      </p:sp>
    </p:spTree>
    <p:extLst>
      <p:ext uri="{BB962C8B-B14F-4D97-AF65-F5344CB8AC3E}">
        <p14:creationId xmlns:p14="http://schemas.microsoft.com/office/powerpoint/2010/main" val="202551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8962AD9-A5ED-4434-B04D-4679D755D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76" b="77751"/>
          <a:stretch/>
        </p:blipFill>
        <p:spPr>
          <a:xfrm>
            <a:off x="679700" y="1479306"/>
            <a:ext cx="11182084" cy="179324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DD1DF47-D0A7-4BFA-ACA1-01DECBAD5397}"/>
              </a:ext>
            </a:extLst>
          </p:cNvPr>
          <p:cNvSpPr txBox="1"/>
          <p:nvPr/>
        </p:nvSpPr>
        <p:spPr>
          <a:xfrm>
            <a:off x="2835277" y="1084429"/>
            <a:ext cx="652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Barotropic</a:t>
            </a:r>
            <a:r>
              <a:rPr lang="nl-NL" dirty="0"/>
              <a:t>’ Depth </a:t>
            </a:r>
            <a:r>
              <a:rPr lang="nl-NL" dirty="0" err="1"/>
              <a:t>Averaged</a:t>
            </a:r>
            <a:r>
              <a:rPr lang="nl-NL" dirty="0"/>
              <a:t> Flow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Exponentially</a:t>
            </a:r>
            <a:r>
              <a:rPr lang="nl-NL" dirty="0"/>
              <a:t> </a:t>
            </a:r>
            <a:r>
              <a:rPr lang="nl-NL" dirty="0" err="1"/>
              <a:t>Weighted</a:t>
            </a:r>
            <a:r>
              <a:rPr lang="nl-NL" dirty="0"/>
              <a:t> Wind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EC44771-549A-44EC-92D5-270BABAA3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146"/>
          <a:stretch/>
        </p:blipFill>
        <p:spPr>
          <a:xfrm>
            <a:off x="762001" y="4431508"/>
            <a:ext cx="10861040" cy="141049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A9EE7617-027D-4AFE-A19F-ECEC4187880D}"/>
              </a:ext>
            </a:extLst>
          </p:cNvPr>
          <p:cNvSpPr txBox="1"/>
          <p:nvPr/>
        </p:nvSpPr>
        <p:spPr>
          <a:xfrm>
            <a:off x="2827139" y="3929703"/>
            <a:ext cx="70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‘</a:t>
            </a:r>
            <a:r>
              <a:rPr lang="nl-NL" dirty="0" err="1"/>
              <a:t>Baroclinic</a:t>
            </a:r>
            <a:r>
              <a:rPr lang="nl-NL" dirty="0"/>
              <a:t>’ Bottom Flow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Wind: PITE </a:t>
            </a:r>
            <a:r>
              <a:rPr lang="nl-NL" dirty="0" err="1"/>
              <a:t>Instantanious</a:t>
            </a:r>
            <a:r>
              <a:rPr lang="nl-NL" dirty="0"/>
              <a:t> response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478666A5-FDEB-423F-8BFA-0A97F2C532CA}"/>
              </a:ext>
            </a:extLst>
          </p:cNvPr>
          <p:cNvSpPr/>
          <p:nvPr/>
        </p:nvSpPr>
        <p:spPr>
          <a:xfrm>
            <a:off x="3012882" y="4729070"/>
            <a:ext cx="583758" cy="8153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657A60C-D159-47D2-A990-11CAA52A835C}"/>
              </a:ext>
            </a:extLst>
          </p:cNvPr>
          <p:cNvSpPr/>
          <p:nvPr/>
        </p:nvSpPr>
        <p:spPr>
          <a:xfrm>
            <a:off x="3805362" y="2375926"/>
            <a:ext cx="583758" cy="81536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340645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563</Words>
  <Application>Microsoft Office PowerPoint</Application>
  <PresentationFormat>Breedbeeld</PresentationFormat>
  <Paragraphs>89</Paragraphs>
  <Slides>42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Kantoorthema</vt:lpstr>
      <vt:lpstr>Overview past two weeks</vt:lpstr>
      <vt:lpstr>Content</vt:lpstr>
      <vt:lpstr>Velocity</vt:lpstr>
      <vt:lpstr>Method: Barotropic and Baroclinic Flow</vt:lpstr>
      <vt:lpstr>Context: Ensemble Mean  Patterns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Heat Advection</vt:lpstr>
      <vt:lpstr>PowerPoint-presentatie</vt:lpstr>
      <vt:lpstr>PowerPoint-presentatie</vt:lpstr>
      <vt:lpstr>Subconclusion about Ensemble Mean</vt:lpstr>
      <vt:lpstr>Next Steps</vt:lpstr>
      <vt:lpstr>Principal Component Analysis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PCA of Ensemble Mean of Cumulative Zonal Wind</vt:lpstr>
      <vt:lpstr>PowerPoint-presentatie</vt:lpstr>
      <vt:lpstr>PowerPoint-presentatie</vt:lpstr>
      <vt:lpstr>PowerPoint-presentatie</vt:lpstr>
      <vt:lpstr>PowerPoint-presentatie</vt:lpstr>
      <vt:lpstr>PowerPoint-presentatie</vt:lpstr>
      <vt:lpstr>Overview Plots Member 6 in 1940s</vt:lpstr>
      <vt:lpstr>PowerPoint-presentatie</vt:lpstr>
      <vt:lpstr>PowerPoint-presentatie</vt:lpstr>
      <vt:lpstr>PowerPoint-presentatie</vt:lpstr>
      <vt:lpstr>PowerPoint-presentatie</vt:lpstr>
      <vt:lpstr>PowerPoint-presentatie</vt:lpstr>
      <vt:lpstr>Questions</vt:lpstr>
      <vt:lpstr>Bonus: Overview Plots Member 10 in 1970s</vt:lpstr>
      <vt:lpstr>PowerPoint-presentatie</vt:lpstr>
      <vt:lpstr>PowerPoint-presentatie</vt:lpstr>
      <vt:lpstr>PowerPoint-presentatie</vt:lpstr>
      <vt:lpstr>PowerPoint-presentatie</vt:lpstr>
      <vt:lpstr>To 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past two weeks</dc:title>
  <dc:creator>Janzing, G.W. (Joren)</dc:creator>
  <cp:lastModifiedBy>Janzing, G.W. (Joren)</cp:lastModifiedBy>
  <cp:revision>8</cp:revision>
  <dcterms:created xsi:type="dcterms:W3CDTF">2022-03-30T12:38:07Z</dcterms:created>
  <dcterms:modified xsi:type="dcterms:W3CDTF">2022-04-27T15:03:08Z</dcterms:modified>
</cp:coreProperties>
</file>